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7" r:id="rId2"/>
    <p:sldId id="262" r:id="rId3"/>
    <p:sldId id="266" r:id="rId4"/>
    <p:sldId id="265" r:id="rId5"/>
    <p:sldId id="267" r:id="rId6"/>
    <p:sldId id="271" r:id="rId7"/>
    <p:sldId id="270" r:id="rId8"/>
    <p:sldId id="269" r:id="rId9"/>
    <p:sldId id="320" r:id="rId10"/>
    <p:sldId id="285" r:id="rId11"/>
    <p:sldId id="283" r:id="rId12"/>
    <p:sldId id="284" r:id="rId13"/>
    <p:sldId id="286" r:id="rId14"/>
    <p:sldId id="288" r:id="rId15"/>
    <p:sldId id="287" r:id="rId16"/>
    <p:sldId id="290" r:id="rId17"/>
    <p:sldId id="291" r:id="rId18"/>
    <p:sldId id="295" r:id="rId19"/>
    <p:sldId id="296" r:id="rId20"/>
    <p:sldId id="299" r:id="rId21"/>
    <p:sldId id="300" r:id="rId22"/>
    <p:sldId id="302" r:id="rId23"/>
    <p:sldId id="303" r:id="rId24"/>
    <p:sldId id="318" r:id="rId25"/>
    <p:sldId id="315" r:id="rId26"/>
    <p:sldId id="321" r:id="rId2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Пользователь" initials="П" lastIdx="1" clrIdx="0">
    <p:extLst>
      <p:ext uri="{19B8F6BF-5375-455C-9EA6-DF929625EA0E}">
        <p15:presenceInfo xmlns:p15="http://schemas.microsoft.com/office/powerpoint/2012/main" userId="Пользователь"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09" autoAdjust="0"/>
    <p:restoredTop sz="94660"/>
  </p:normalViewPr>
  <p:slideViewPr>
    <p:cSldViewPr snapToGrid="0">
      <p:cViewPr varScale="1">
        <p:scale>
          <a:sx n="113" d="100"/>
          <a:sy n="113" d="100"/>
        </p:scale>
        <p:origin x="18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5E81E-BAA4-4354-BB17-C3E01D9630EA}" type="datetimeFigureOut">
              <a:rPr lang="ru-RU" smtClean="0"/>
              <a:t>01.09.2024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147285-DF76-479C-92E5-D8147496656B}" type="slidenum">
              <a:rPr lang="ru-RU" smtClean="0"/>
              <a:t>‹#›</a:t>
            </a:fld>
            <a:endParaRPr lang="ru-RU"/>
          </a:p>
        </p:txBody>
      </p:sp>
    </p:spTree>
    <p:extLst>
      <p:ext uri="{BB962C8B-B14F-4D97-AF65-F5344CB8AC3E}">
        <p14:creationId xmlns:p14="http://schemas.microsoft.com/office/powerpoint/2010/main" val="2610160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DF57D99-AF60-4C1B-9C20-8D03805DC70D}" type="datetimeFigureOut">
              <a:rPr lang="ru-RU" smtClean="0"/>
              <a:t>01.09.2024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511782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6DF57D99-AF60-4C1B-9C20-8D03805DC70D}" type="datetimeFigureOut">
              <a:rPr lang="ru-RU" smtClean="0"/>
              <a:t>01.09.2024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3522903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DF57D99-AF60-4C1B-9C20-8D03805DC70D}" type="datetimeFigureOut">
              <a:rPr lang="ru-RU" smtClean="0"/>
              <a:t>01.09.2024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1712316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DF57D99-AF60-4C1B-9C20-8D03805DC70D}" type="datetimeFigureOut">
              <a:rPr lang="ru-RU" smtClean="0"/>
              <a:t>01.09.2024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1859585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DF57D99-AF60-4C1B-9C20-8D03805DC70D}" type="datetimeFigureOut">
              <a:rPr lang="ru-RU" smtClean="0"/>
              <a:t>01.09.2024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1889938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6DF57D99-AF60-4C1B-9C20-8D03805DC70D}" type="datetimeFigureOut">
              <a:rPr lang="ru-RU" smtClean="0"/>
              <a:t>01.09.2024</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4141479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DF57D99-AF60-4C1B-9C20-8D03805DC70D}" type="datetimeFigureOut">
              <a:rPr lang="ru-RU" smtClean="0"/>
              <a:t>01.09.2024</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419759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6DF57D99-AF60-4C1B-9C20-8D03805DC70D}" type="datetimeFigureOut">
              <a:rPr lang="ru-RU" smtClean="0"/>
              <a:t>01.09.2024</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3963344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DF57D99-AF60-4C1B-9C20-8D03805DC70D}" type="datetimeFigureOut">
              <a:rPr lang="ru-RU" smtClean="0"/>
              <a:t>01.09.2024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2284897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DF57D99-AF60-4C1B-9C20-8D03805DC70D}" type="datetimeFigureOut">
              <a:rPr lang="ru-RU" smtClean="0"/>
              <a:t>01.09.2024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1414835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6DF57D99-AF60-4C1B-9C20-8D03805DC70D}" type="datetimeFigureOut">
              <a:rPr lang="ru-RU" smtClean="0"/>
              <a:t>01.09.2024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70256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6DF57D99-AF60-4C1B-9C20-8D03805DC70D}" type="datetimeFigureOut">
              <a:rPr lang="ru-RU" smtClean="0"/>
              <a:t>01.09.2024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1CF24F-4811-474E-9FA3-B12846BDB3B0}"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930053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DF57D99-AF60-4C1B-9C20-8D03805DC70D}" type="datetimeFigureOut">
              <a:rPr lang="ru-RU" smtClean="0"/>
              <a:t>01.09.2024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135966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DF57D99-AF60-4C1B-9C20-8D03805DC70D}" type="datetimeFigureOut">
              <a:rPr lang="ru-RU" smtClean="0"/>
              <a:t>01.09.2024</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4250579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DF57D99-AF60-4C1B-9C20-8D03805DC70D}" type="datetimeFigureOut">
              <a:rPr lang="ru-RU" smtClean="0"/>
              <a:t>01.09.2024</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4264299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DF57D99-AF60-4C1B-9C20-8D03805DC70D}" type="datetimeFigureOut">
              <a:rPr lang="ru-RU" smtClean="0"/>
              <a:t>01.09.2024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9303844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DF57D99-AF60-4C1B-9C20-8D03805DC70D}" type="datetimeFigureOut">
              <a:rPr lang="ru-RU" smtClean="0"/>
              <a:t>01.09.2024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1CF24F-4811-474E-9FA3-B12846BDB3B0}" type="slidenum">
              <a:rPr lang="ru-RU" smtClean="0"/>
              <a:t>‹#›</a:t>
            </a:fld>
            <a:endParaRPr lang="ru-RU"/>
          </a:p>
        </p:txBody>
      </p:sp>
    </p:spTree>
    <p:extLst>
      <p:ext uri="{BB962C8B-B14F-4D97-AF65-F5344CB8AC3E}">
        <p14:creationId xmlns:p14="http://schemas.microsoft.com/office/powerpoint/2010/main" val="787405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DF57D99-AF60-4C1B-9C20-8D03805DC70D}" type="datetimeFigureOut">
              <a:rPr lang="ru-RU" smtClean="0"/>
              <a:t>01.09.2024</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81CF24F-4811-474E-9FA3-B12846BDB3B0}" type="slidenum">
              <a:rPr lang="ru-RU" smtClean="0"/>
              <a:t>‹#›</a:t>
            </a:fld>
            <a:endParaRPr lang="ru-RU"/>
          </a:p>
        </p:txBody>
      </p:sp>
    </p:spTree>
    <p:extLst>
      <p:ext uri="{BB962C8B-B14F-4D97-AF65-F5344CB8AC3E}">
        <p14:creationId xmlns:p14="http://schemas.microsoft.com/office/powerpoint/2010/main" val="178430450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s://translate.yandex.ru/" TargetMode="Externa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rot="10800000" flipV="1">
            <a:off x="1837188" y="4009938"/>
            <a:ext cx="8464491" cy="1910686"/>
          </a:xfrm>
        </p:spPr>
        <p:txBody>
          <a:bodyPr>
            <a:normAutofit lnSpcReduction="10000"/>
          </a:bodyPr>
          <a:lstStyle/>
          <a:p>
            <a:pPr algn="ctr"/>
            <a:r>
              <a:rPr lang="ru-RU" sz="4000" dirty="0" smtClean="0"/>
              <a:t>«</a:t>
            </a:r>
            <a:r>
              <a:rPr lang="en-US" sz="4000" dirty="0">
                <a:solidFill>
                  <a:schemeClr val="tx1"/>
                </a:solidFill>
                <a:latin typeface="Stencil" panose="040409050D0802020404" pitchFamily="82" charset="0"/>
              </a:rPr>
              <a:t>In search of fog: Canterbury through the eyes of Olga </a:t>
            </a:r>
            <a:r>
              <a:rPr lang="en-US" sz="4000" dirty="0" err="1">
                <a:solidFill>
                  <a:schemeClr val="tx1"/>
                </a:solidFill>
                <a:latin typeface="Stencil" panose="040409050D0802020404" pitchFamily="82" charset="0"/>
              </a:rPr>
              <a:t>Zolotova</a:t>
            </a:r>
            <a:r>
              <a:rPr lang="ru-RU" sz="4000" dirty="0" smtClean="0"/>
              <a:t>».</a:t>
            </a:r>
            <a:endParaRPr lang="ru-RU" sz="4000"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4471" y="620785"/>
            <a:ext cx="4361018" cy="2910980"/>
          </a:xfrm>
          <a:prstGeom prst="rect">
            <a:avLst/>
          </a:prstGeom>
        </p:spPr>
      </p:pic>
    </p:spTree>
    <p:extLst>
      <p:ext uri="{BB962C8B-B14F-4D97-AF65-F5344CB8AC3E}">
        <p14:creationId xmlns:p14="http://schemas.microsoft.com/office/powerpoint/2010/main" val="22097729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591" y="689789"/>
            <a:ext cx="3482542" cy="4145094"/>
          </a:xfrm>
          <a:prstGeom prst="rect">
            <a:avLst/>
          </a:prstGeom>
        </p:spPr>
      </p:pic>
      <p:sp>
        <p:nvSpPr>
          <p:cNvPr id="5" name="TextBox 4"/>
          <p:cNvSpPr txBox="1"/>
          <p:nvPr/>
        </p:nvSpPr>
        <p:spPr>
          <a:xfrm>
            <a:off x="1103528" y="5086138"/>
            <a:ext cx="2370667" cy="830997"/>
          </a:xfrm>
          <a:prstGeom prst="rect">
            <a:avLst/>
          </a:prstGeom>
          <a:noFill/>
        </p:spPr>
        <p:txBody>
          <a:bodyPr wrap="square" rtlCol="0">
            <a:spAutoFit/>
          </a:bodyPr>
          <a:lstStyle/>
          <a:p>
            <a:r>
              <a:rPr lang="en-US" sz="1600" dirty="0">
                <a:latin typeface="YS Text"/>
              </a:rPr>
              <a:t>Olga </a:t>
            </a:r>
            <a:r>
              <a:rPr lang="en-US" sz="1600" dirty="0" err="1">
                <a:latin typeface="YS Text"/>
              </a:rPr>
              <a:t>Zolotova</a:t>
            </a:r>
            <a:r>
              <a:rPr lang="en-US" sz="1600" dirty="0">
                <a:latin typeface="YS Text"/>
              </a:rPr>
              <a:t> with her father, the artist </a:t>
            </a:r>
            <a:r>
              <a:rPr lang="en-US" sz="1600" dirty="0" err="1">
                <a:latin typeface="YS Text"/>
              </a:rPr>
              <a:t>Evgeny</a:t>
            </a:r>
            <a:r>
              <a:rPr lang="en-US" sz="1600" dirty="0">
                <a:latin typeface="YS Text"/>
              </a:rPr>
              <a:t> </a:t>
            </a:r>
            <a:r>
              <a:rPr lang="en-US" sz="1600" dirty="0" err="1">
                <a:latin typeface="YS Text"/>
              </a:rPr>
              <a:t>Alexandrovich</a:t>
            </a:r>
            <a:r>
              <a:rPr lang="en-US" sz="1600" dirty="0">
                <a:latin typeface="YS Text"/>
              </a:rPr>
              <a:t> </a:t>
            </a:r>
            <a:r>
              <a:rPr lang="en-US" sz="1600" dirty="0" err="1">
                <a:latin typeface="YS Text"/>
              </a:rPr>
              <a:t>Zolotov</a:t>
            </a:r>
            <a:endParaRPr lang="ru-RU" sz="1600" dirty="0"/>
          </a:p>
        </p:txBody>
      </p:sp>
      <p:sp>
        <p:nvSpPr>
          <p:cNvPr id="2" name="Прямоугольник 1"/>
          <p:cNvSpPr/>
          <p:nvPr/>
        </p:nvSpPr>
        <p:spPr>
          <a:xfrm>
            <a:off x="5238044" y="2356893"/>
            <a:ext cx="6096000" cy="2246769"/>
          </a:xfrm>
          <a:prstGeom prst="rect">
            <a:avLst/>
          </a:prstGeom>
        </p:spPr>
        <p:txBody>
          <a:bodyPr>
            <a:spAutoFit/>
          </a:bodyPr>
          <a:lstStyle/>
          <a:p>
            <a:r>
              <a:rPr lang="en-US" sz="2000" dirty="0">
                <a:latin typeface="YS Text"/>
              </a:rPr>
              <a:t>Olga was born in 1956 in Vladimir, and from an early age she tried to work with paints next to her father, a member of the Union of Artists of Russia </a:t>
            </a:r>
            <a:r>
              <a:rPr lang="en-US" sz="2000" dirty="0" err="1">
                <a:latin typeface="YS Text"/>
              </a:rPr>
              <a:t>Zolotov</a:t>
            </a:r>
            <a:r>
              <a:rPr lang="en-US" sz="2000" dirty="0">
                <a:latin typeface="YS Text"/>
              </a:rPr>
              <a:t> </a:t>
            </a:r>
            <a:r>
              <a:rPr lang="en-US" sz="2000" dirty="0" err="1">
                <a:latin typeface="YS Text"/>
              </a:rPr>
              <a:t>Evgeny</a:t>
            </a:r>
            <a:r>
              <a:rPr lang="en-US" sz="2000" dirty="0">
                <a:latin typeface="YS Text"/>
              </a:rPr>
              <a:t> </a:t>
            </a:r>
            <a:r>
              <a:rPr lang="en-US" sz="2000" dirty="0" err="1">
                <a:latin typeface="YS Text"/>
              </a:rPr>
              <a:t>Alexandrovich</a:t>
            </a:r>
            <a:r>
              <a:rPr lang="en-US" sz="2000" dirty="0">
                <a:latin typeface="YS Text"/>
              </a:rPr>
              <a:t>, went with him to etudes. She later studied painting with him. From 1970 to 1972, she studied at the Children's Art School (first graduation).</a:t>
            </a:r>
            <a:endParaRPr lang="ru-RU" sz="2000" dirty="0"/>
          </a:p>
        </p:txBody>
      </p:sp>
    </p:spTree>
    <p:extLst>
      <p:ext uri="{BB962C8B-B14F-4D97-AF65-F5344CB8AC3E}">
        <p14:creationId xmlns:p14="http://schemas.microsoft.com/office/powerpoint/2010/main" val="995163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76054" y="3672589"/>
            <a:ext cx="3316394" cy="2238423"/>
          </a:xfrm>
          <a:prstGeom prst="rect">
            <a:avLst/>
          </a:prstGeom>
        </p:spPr>
      </p:pic>
      <p:sp>
        <p:nvSpPr>
          <p:cNvPr id="7" name="TextBox 6"/>
          <p:cNvSpPr txBox="1"/>
          <p:nvPr/>
        </p:nvSpPr>
        <p:spPr>
          <a:xfrm>
            <a:off x="8621062" y="5999371"/>
            <a:ext cx="2372906" cy="523220"/>
          </a:xfrm>
          <a:prstGeom prst="rect">
            <a:avLst/>
          </a:prstGeom>
          <a:noFill/>
        </p:spPr>
        <p:txBody>
          <a:bodyPr wrap="square" rtlCol="0">
            <a:spAutoFit/>
          </a:bodyPr>
          <a:lstStyle/>
          <a:p>
            <a:pPr lvl="0"/>
            <a:r>
              <a:rPr lang="en-US" sz="1400" dirty="0" err="1">
                <a:latin typeface="YS Text"/>
              </a:rPr>
              <a:t>Zolotov</a:t>
            </a:r>
            <a:r>
              <a:rPr lang="en-US" sz="1400" dirty="0">
                <a:latin typeface="YS Text"/>
              </a:rPr>
              <a:t> E.A. "Ice drift" cardboard, oil 33X48 1975</a:t>
            </a:r>
            <a:endParaRPr lang="ru-RU" sz="1400" dirty="0"/>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0034" y="261508"/>
            <a:ext cx="5997135" cy="4268548"/>
          </a:xfrm>
          <a:prstGeom prst="rect">
            <a:avLst/>
          </a:prstGeom>
        </p:spPr>
      </p:pic>
      <p:sp>
        <p:nvSpPr>
          <p:cNvPr id="10" name="TextBox 9"/>
          <p:cNvSpPr txBox="1"/>
          <p:nvPr/>
        </p:nvSpPr>
        <p:spPr>
          <a:xfrm>
            <a:off x="555848" y="4925094"/>
            <a:ext cx="5378453" cy="461665"/>
          </a:xfrm>
          <a:prstGeom prst="rect">
            <a:avLst/>
          </a:prstGeom>
          <a:noFill/>
        </p:spPr>
        <p:txBody>
          <a:bodyPr wrap="square" rtlCol="0">
            <a:spAutoFit/>
          </a:bodyPr>
          <a:lstStyle/>
          <a:p>
            <a:pPr algn="ctr"/>
            <a:r>
              <a:rPr lang="en-US" sz="2400" dirty="0" err="1" smtClean="0">
                <a:latin typeface="YS Text"/>
              </a:rPr>
              <a:t>Zolotov</a:t>
            </a:r>
            <a:r>
              <a:rPr lang="en-US" sz="2400" dirty="0" smtClean="0">
                <a:latin typeface="YS Text"/>
              </a:rPr>
              <a:t> </a:t>
            </a:r>
            <a:r>
              <a:rPr lang="en-US" sz="2400" dirty="0" err="1">
                <a:latin typeface="YS Text"/>
              </a:rPr>
              <a:t>Evgeny</a:t>
            </a:r>
            <a:r>
              <a:rPr lang="en-US" sz="2400" dirty="0">
                <a:latin typeface="YS Text"/>
              </a:rPr>
              <a:t> </a:t>
            </a:r>
            <a:r>
              <a:rPr lang="en-US" sz="2400" dirty="0" err="1">
                <a:latin typeface="YS Text"/>
              </a:rPr>
              <a:t>Alexandrovich</a:t>
            </a:r>
            <a:endParaRPr lang="ru-RU" sz="2400" dirty="0"/>
          </a:p>
        </p:txBody>
      </p:sp>
      <p:pic>
        <p:nvPicPr>
          <p:cNvPr id="13" name="Рисунок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6962" y="335209"/>
            <a:ext cx="3356730" cy="2412879"/>
          </a:xfrm>
          <a:prstGeom prst="rect">
            <a:avLst/>
          </a:prstGeom>
        </p:spPr>
      </p:pic>
      <p:sp>
        <p:nvSpPr>
          <p:cNvPr id="14" name="TextBox 13"/>
          <p:cNvSpPr txBox="1"/>
          <p:nvPr/>
        </p:nvSpPr>
        <p:spPr>
          <a:xfrm>
            <a:off x="8519482" y="2894607"/>
            <a:ext cx="2474486" cy="523220"/>
          </a:xfrm>
          <a:prstGeom prst="rect">
            <a:avLst/>
          </a:prstGeom>
          <a:noFill/>
        </p:spPr>
        <p:txBody>
          <a:bodyPr wrap="square" rtlCol="0">
            <a:spAutoFit/>
          </a:bodyPr>
          <a:lstStyle/>
          <a:p>
            <a:pPr lvl="0"/>
            <a:r>
              <a:rPr lang="en-US" sz="1400" dirty="0" err="1">
                <a:latin typeface="YS Text"/>
              </a:rPr>
              <a:t>Zolotov</a:t>
            </a:r>
            <a:r>
              <a:rPr lang="en-US" sz="1400" dirty="0">
                <a:latin typeface="YS Text"/>
              </a:rPr>
              <a:t> E.A. "Night Vladimir" cardboard, oil 49,5X70 1976</a:t>
            </a:r>
            <a:endParaRPr lang="ru-RU" sz="1400" dirty="0"/>
          </a:p>
        </p:txBody>
      </p:sp>
    </p:spTree>
    <p:extLst>
      <p:ext uri="{BB962C8B-B14F-4D97-AF65-F5344CB8AC3E}">
        <p14:creationId xmlns:p14="http://schemas.microsoft.com/office/powerpoint/2010/main" val="822993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679347" y="1455351"/>
            <a:ext cx="6002978" cy="4024628"/>
          </a:xfrm>
          <a:prstGeom prst="rect">
            <a:avLst/>
          </a:prstGeom>
        </p:spPr>
        <p:txBody>
          <a:bodyPr wrap="square">
            <a:spAutoFit/>
          </a:bodyPr>
          <a:lstStyle/>
          <a:p>
            <a:pPr>
              <a:lnSpc>
                <a:spcPct val="115000"/>
              </a:lnSpc>
              <a:spcAft>
                <a:spcPts val="1000"/>
              </a:spcAft>
            </a:pPr>
            <a:r>
              <a:rPr lang="en-US" sz="2800" dirty="0">
                <a:latin typeface="YS Text"/>
              </a:rPr>
              <a:t>In 1973, she began working at the State Bank and entered the </a:t>
            </a:r>
            <a:r>
              <a:rPr lang="en-US" sz="2800" dirty="0" smtClean="0">
                <a:latin typeface="YS Text"/>
              </a:rPr>
              <a:t> </a:t>
            </a:r>
            <a:r>
              <a:rPr lang="en-US" sz="2800" dirty="0">
                <a:latin typeface="YS Text"/>
              </a:rPr>
              <a:t>Financial and Economic </a:t>
            </a:r>
            <a:r>
              <a:rPr lang="en-US" sz="2800" dirty="0" smtClean="0">
                <a:latin typeface="YS Text"/>
              </a:rPr>
              <a:t>Institute. </a:t>
            </a:r>
            <a:r>
              <a:rPr lang="en-US" sz="2800" dirty="0">
                <a:latin typeface="YS Text"/>
              </a:rPr>
              <a:t>She </a:t>
            </a:r>
            <a:r>
              <a:rPr lang="en-US" sz="2800" dirty="0" smtClean="0">
                <a:latin typeface="YS Text"/>
              </a:rPr>
              <a:t>got </a:t>
            </a:r>
            <a:r>
              <a:rPr lang="en-US" sz="2800" dirty="0">
                <a:latin typeface="YS Text"/>
              </a:rPr>
              <a:t>a higher banking education and worked in banking structures until 1989. Then she decided to change her life and </a:t>
            </a:r>
            <a:r>
              <a:rPr lang="en-US" sz="2800" dirty="0" smtClean="0">
                <a:latin typeface="YS Text"/>
              </a:rPr>
              <a:t>became </a:t>
            </a:r>
            <a:r>
              <a:rPr lang="en-US" sz="2800" dirty="0">
                <a:latin typeface="YS Text"/>
              </a:rPr>
              <a:t>a freelance artist </a:t>
            </a:r>
            <a:r>
              <a:rPr lang="en-US" sz="2800" dirty="0" smtClean="0">
                <a:latin typeface="YS Text"/>
              </a:rPr>
              <a:t>in </a:t>
            </a:r>
            <a:r>
              <a:rPr lang="en-US" sz="2800" dirty="0">
                <a:latin typeface="YS Text"/>
              </a:rPr>
              <a:t>1994.</a:t>
            </a:r>
            <a:endParaRPr lang="ru-RU"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737" y="3586530"/>
            <a:ext cx="3520745" cy="2161898"/>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737" y="196291"/>
            <a:ext cx="3544680" cy="2386301"/>
          </a:xfrm>
          <a:prstGeom prst="rect">
            <a:avLst/>
          </a:prstGeom>
        </p:spPr>
      </p:pic>
      <p:sp>
        <p:nvSpPr>
          <p:cNvPr id="8" name="TextBox 7"/>
          <p:cNvSpPr txBox="1"/>
          <p:nvPr/>
        </p:nvSpPr>
        <p:spPr>
          <a:xfrm>
            <a:off x="625603" y="2814646"/>
            <a:ext cx="3431814" cy="307777"/>
          </a:xfrm>
          <a:prstGeom prst="rect">
            <a:avLst/>
          </a:prstGeom>
          <a:noFill/>
        </p:spPr>
        <p:txBody>
          <a:bodyPr wrap="square" rtlCol="0">
            <a:spAutoFit/>
          </a:bodyPr>
          <a:lstStyle/>
          <a:p>
            <a:r>
              <a:rPr lang="ru-RU" sz="1400" dirty="0" smtClean="0"/>
              <a:t>«</a:t>
            </a:r>
            <a:r>
              <a:rPr lang="en-US" sz="1400" dirty="0">
                <a:latin typeface="YS Text"/>
              </a:rPr>
              <a:t>On the sketches. It's cold</a:t>
            </a:r>
            <a:r>
              <a:rPr lang="en-US" sz="1400" dirty="0" smtClean="0">
                <a:latin typeface="YS Text"/>
              </a:rPr>
              <a:t>!!!</a:t>
            </a:r>
            <a:r>
              <a:rPr lang="ru-RU" sz="1400" dirty="0" smtClean="0">
                <a:latin typeface="YS Text"/>
              </a:rPr>
              <a:t>»</a:t>
            </a:r>
            <a:r>
              <a:rPr lang="en-US" sz="1400" dirty="0" smtClean="0">
                <a:latin typeface="YS Text"/>
              </a:rPr>
              <a:t> </a:t>
            </a:r>
            <a:r>
              <a:rPr lang="ru-RU" sz="1400" dirty="0" smtClean="0"/>
              <a:t>1996 </a:t>
            </a:r>
            <a:endParaRPr lang="ru-RU" sz="1400" dirty="0"/>
          </a:p>
        </p:txBody>
      </p:sp>
      <p:sp>
        <p:nvSpPr>
          <p:cNvPr id="9" name="TextBox 8"/>
          <p:cNvSpPr txBox="1"/>
          <p:nvPr/>
        </p:nvSpPr>
        <p:spPr>
          <a:xfrm>
            <a:off x="644827" y="6108804"/>
            <a:ext cx="2767298" cy="307777"/>
          </a:xfrm>
          <a:prstGeom prst="rect">
            <a:avLst/>
          </a:prstGeom>
          <a:noFill/>
        </p:spPr>
        <p:txBody>
          <a:bodyPr wrap="square" rtlCol="0">
            <a:spAutoFit/>
          </a:bodyPr>
          <a:lstStyle/>
          <a:p>
            <a:r>
              <a:rPr lang="ru-RU" sz="1400" dirty="0" smtClean="0"/>
              <a:t>«</a:t>
            </a:r>
            <a:r>
              <a:rPr lang="en-US" sz="1400" dirty="0">
                <a:latin typeface="YS Text"/>
              </a:rPr>
              <a:t>Autumn sketches</a:t>
            </a:r>
            <a:r>
              <a:rPr lang="ru-RU" sz="1400" dirty="0" smtClean="0"/>
              <a:t>» </a:t>
            </a:r>
            <a:r>
              <a:rPr lang="ru-RU" sz="1400" dirty="0" smtClean="0"/>
              <a:t>1995 </a:t>
            </a:r>
            <a:endParaRPr lang="ru-RU" sz="1400" dirty="0"/>
          </a:p>
        </p:txBody>
      </p:sp>
    </p:spTree>
    <p:extLst>
      <p:ext uri="{BB962C8B-B14F-4D97-AF65-F5344CB8AC3E}">
        <p14:creationId xmlns:p14="http://schemas.microsoft.com/office/powerpoint/2010/main" val="27529263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761073" y="1181915"/>
            <a:ext cx="7119258" cy="4397101"/>
          </a:xfrm>
          <a:prstGeom prst="rect">
            <a:avLst/>
          </a:prstGeom>
        </p:spPr>
        <p:txBody>
          <a:bodyPr wrap="square">
            <a:spAutoFit/>
          </a:bodyPr>
          <a:lstStyle/>
          <a:p>
            <a:pPr>
              <a:lnSpc>
                <a:spcPct val="115000"/>
              </a:lnSpc>
              <a:spcAft>
                <a:spcPts val="1000"/>
              </a:spcAft>
            </a:pPr>
            <a:endParaRPr lang="ru-RU"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dirty="0" smtClean="0">
                <a:latin typeface="YS Text"/>
              </a:rPr>
              <a:t>Her artist </a:t>
            </a:r>
            <a:r>
              <a:rPr lang="en-US" sz="2800" dirty="0">
                <a:latin typeface="YS Text"/>
              </a:rPr>
              <a:t>experience began in 1995, with </a:t>
            </a:r>
            <a:r>
              <a:rPr lang="en-US" sz="2800" dirty="0" smtClean="0">
                <a:latin typeface="YS Text"/>
              </a:rPr>
              <a:t>her </a:t>
            </a:r>
            <a:r>
              <a:rPr lang="en-US" sz="2800" dirty="0">
                <a:latin typeface="YS Text"/>
              </a:rPr>
              <a:t>first participation in the regional exhibition. Since then, </a:t>
            </a:r>
            <a:r>
              <a:rPr lang="en-US" sz="2800" dirty="0" smtClean="0">
                <a:latin typeface="YS Text"/>
              </a:rPr>
              <a:t>she </a:t>
            </a:r>
            <a:r>
              <a:rPr lang="en-US" sz="2800" dirty="0">
                <a:latin typeface="YS Text"/>
              </a:rPr>
              <a:t>has been a permanent resident of regional and zonal events. She often held personal </a:t>
            </a:r>
            <a:r>
              <a:rPr lang="en-US" sz="2800" dirty="0" err="1">
                <a:latin typeface="YS Text"/>
              </a:rPr>
              <a:t>vernissages</a:t>
            </a:r>
            <a:r>
              <a:rPr lang="en-US" sz="2800" dirty="0">
                <a:latin typeface="YS Text"/>
              </a:rPr>
              <a:t>. She was constantly </a:t>
            </a:r>
            <a:r>
              <a:rPr lang="en-US" sz="2800" dirty="0" smtClean="0">
                <a:latin typeface="YS Text"/>
              </a:rPr>
              <a:t>improving her skills, </a:t>
            </a:r>
            <a:r>
              <a:rPr lang="en-US" sz="2800" dirty="0">
                <a:latin typeface="YS Text"/>
              </a:rPr>
              <a:t>studying the legacy of the old masters and the work of modern artists.</a:t>
            </a:r>
            <a:endParaRPr lang="ru-RU"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027" y="914042"/>
            <a:ext cx="3566327" cy="4664974"/>
          </a:xfrm>
          <a:prstGeom prst="rect">
            <a:avLst/>
          </a:prstGeom>
        </p:spPr>
      </p:pic>
    </p:spTree>
    <p:extLst>
      <p:ext uri="{BB962C8B-B14F-4D97-AF65-F5344CB8AC3E}">
        <p14:creationId xmlns:p14="http://schemas.microsoft.com/office/powerpoint/2010/main" val="2538731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088" y="268367"/>
            <a:ext cx="3737241" cy="5161407"/>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5218" y="503338"/>
            <a:ext cx="6380011" cy="4475976"/>
          </a:xfrm>
          <a:prstGeom prst="rect">
            <a:avLst/>
          </a:prstGeom>
        </p:spPr>
      </p:pic>
      <p:sp>
        <p:nvSpPr>
          <p:cNvPr id="5" name="TextBox 4"/>
          <p:cNvSpPr txBox="1"/>
          <p:nvPr/>
        </p:nvSpPr>
        <p:spPr>
          <a:xfrm>
            <a:off x="595291" y="5654996"/>
            <a:ext cx="3158836" cy="1015663"/>
          </a:xfrm>
          <a:prstGeom prst="rect">
            <a:avLst/>
          </a:prstGeom>
          <a:noFill/>
        </p:spPr>
        <p:txBody>
          <a:bodyPr wrap="square" rtlCol="0">
            <a:spAutoFit/>
          </a:bodyPr>
          <a:lstStyle/>
          <a:p>
            <a:pPr algn="ctr"/>
            <a:r>
              <a:rPr lang="en-US" sz="2000" dirty="0">
                <a:latin typeface="YS Text"/>
              </a:rPr>
              <a:t>"Evening water lilies" cardboard, oil 25X35 1994</a:t>
            </a:r>
            <a:endParaRPr lang="ru-RU" sz="2000" dirty="0"/>
          </a:p>
        </p:txBody>
      </p:sp>
      <p:sp>
        <p:nvSpPr>
          <p:cNvPr id="6" name="TextBox 5"/>
          <p:cNvSpPr txBox="1"/>
          <p:nvPr/>
        </p:nvSpPr>
        <p:spPr>
          <a:xfrm>
            <a:off x="6884047" y="5530443"/>
            <a:ext cx="4127166" cy="707886"/>
          </a:xfrm>
          <a:prstGeom prst="rect">
            <a:avLst/>
          </a:prstGeom>
          <a:noFill/>
        </p:spPr>
        <p:txBody>
          <a:bodyPr wrap="square" rtlCol="0">
            <a:spAutoFit/>
          </a:bodyPr>
          <a:lstStyle/>
          <a:p>
            <a:r>
              <a:rPr lang="en-US" sz="2000" dirty="0">
                <a:latin typeface="YS Text"/>
              </a:rPr>
              <a:t>"Pond in </a:t>
            </a:r>
            <a:r>
              <a:rPr lang="en-US" sz="2000" dirty="0" err="1" smtClean="0">
                <a:latin typeface="YS Text"/>
              </a:rPr>
              <a:t>Dobroe</a:t>
            </a:r>
            <a:r>
              <a:rPr lang="en-US" sz="2000" dirty="0" smtClean="0">
                <a:latin typeface="YS Text"/>
              </a:rPr>
              <a:t>" </a:t>
            </a:r>
            <a:r>
              <a:rPr lang="en-US" sz="2000" dirty="0">
                <a:latin typeface="YS Text"/>
              </a:rPr>
              <a:t>canvas, cardboard, oil 35X50 1996</a:t>
            </a:r>
            <a:endParaRPr lang="ru-RU" dirty="0"/>
          </a:p>
        </p:txBody>
      </p:sp>
    </p:spTree>
    <p:extLst>
      <p:ext uri="{BB962C8B-B14F-4D97-AF65-F5344CB8AC3E}">
        <p14:creationId xmlns:p14="http://schemas.microsoft.com/office/powerpoint/2010/main" val="31895613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755" y="508987"/>
            <a:ext cx="3922017" cy="4977413"/>
          </a:xfrm>
          <a:prstGeom prst="rect">
            <a:avLst/>
          </a:prstGeom>
        </p:spPr>
      </p:pic>
      <p:sp>
        <p:nvSpPr>
          <p:cNvPr id="5" name="TextBox 4"/>
          <p:cNvSpPr txBox="1"/>
          <p:nvPr/>
        </p:nvSpPr>
        <p:spPr>
          <a:xfrm>
            <a:off x="643742" y="5689124"/>
            <a:ext cx="3230088" cy="707886"/>
          </a:xfrm>
          <a:prstGeom prst="rect">
            <a:avLst/>
          </a:prstGeom>
          <a:noFill/>
        </p:spPr>
        <p:txBody>
          <a:bodyPr wrap="square" rtlCol="0">
            <a:spAutoFit/>
          </a:bodyPr>
          <a:lstStyle/>
          <a:p>
            <a:pPr algn="ctr"/>
            <a:r>
              <a:rPr lang="en-US" sz="2000" dirty="0">
                <a:latin typeface="YS Text"/>
              </a:rPr>
              <a:t>"Spring in the yard" cardboard, oil 25X31 1995</a:t>
            </a:r>
            <a:endParaRPr lang="ru-RU" sz="2000" dirty="0"/>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9897" y="1072997"/>
            <a:ext cx="6347366" cy="4413403"/>
          </a:xfrm>
          <a:prstGeom prst="rect">
            <a:avLst/>
          </a:prstGeom>
        </p:spPr>
      </p:pic>
      <p:sp>
        <p:nvSpPr>
          <p:cNvPr id="8" name="TextBox 7"/>
          <p:cNvSpPr txBox="1"/>
          <p:nvPr/>
        </p:nvSpPr>
        <p:spPr>
          <a:xfrm>
            <a:off x="5885634" y="5689124"/>
            <a:ext cx="5598349" cy="707886"/>
          </a:xfrm>
          <a:prstGeom prst="rect">
            <a:avLst/>
          </a:prstGeom>
          <a:noFill/>
        </p:spPr>
        <p:txBody>
          <a:bodyPr wrap="square" rtlCol="0">
            <a:spAutoFit/>
          </a:bodyPr>
          <a:lstStyle/>
          <a:p>
            <a:pPr algn="ctr"/>
            <a:r>
              <a:rPr lang="en-US" sz="2000" dirty="0">
                <a:latin typeface="YS Text"/>
              </a:rPr>
              <a:t>"Gardens are blooming" cardboard, oil 35X50 1994</a:t>
            </a:r>
            <a:endParaRPr lang="ru-RU" dirty="0"/>
          </a:p>
        </p:txBody>
      </p:sp>
    </p:spTree>
    <p:extLst>
      <p:ext uri="{BB962C8B-B14F-4D97-AF65-F5344CB8AC3E}">
        <p14:creationId xmlns:p14="http://schemas.microsoft.com/office/powerpoint/2010/main" val="10642143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6641" y="319918"/>
            <a:ext cx="6678717" cy="5431675"/>
          </a:xfrm>
          <a:prstGeom prst="rect">
            <a:avLst/>
          </a:prstGeom>
        </p:spPr>
      </p:pic>
      <p:sp>
        <p:nvSpPr>
          <p:cNvPr id="7" name="Прямоугольник 6"/>
          <p:cNvSpPr/>
          <p:nvPr/>
        </p:nvSpPr>
        <p:spPr>
          <a:xfrm>
            <a:off x="3928061" y="6001916"/>
            <a:ext cx="4818897" cy="400110"/>
          </a:xfrm>
          <a:prstGeom prst="rect">
            <a:avLst/>
          </a:prstGeom>
        </p:spPr>
        <p:txBody>
          <a:bodyPr wrap="square">
            <a:spAutoFit/>
          </a:bodyPr>
          <a:lstStyle/>
          <a:p>
            <a:pPr lvl="0" algn="ctr"/>
            <a:r>
              <a:rPr lang="en-US" sz="2000" dirty="0">
                <a:latin typeface="YS Text"/>
              </a:rPr>
              <a:t>"Peonies" cardboard, oil 30X40 1999</a:t>
            </a:r>
            <a:endParaRPr lang="ru-RU" sz="2000" dirty="0"/>
          </a:p>
        </p:txBody>
      </p:sp>
    </p:spTree>
    <p:extLst>
      <p:ext uri="{BB962C8B-B14F-4D97-AF65-F5344CB8AC3E}">
        <p14:creationId xmlns:p14="http://schemas.microsoft.com/office/powerpoint/2010/main" val="1667099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0011" y="192761"/>
            <a:ext cx="5262786" cy="4284236"/>
          </a:xfrm>
          <a:prstGeom prst="rect">
            <a:avLst/>
          </a:prstGeom>
        </p:spPr>
      </p:pic>
      <p:sp>
        <p:nvSpPr>
          <p:cNvPr id="3" name="TextBox 2"/>
          <p:cNvSpPr txBox="1"/>
          <p:nvPr/>
        </p:nvSpPr>
        <p:spPr>
          <a:xfrm>
            <a:off x="665019" y="4837778"/>
            <a:ext cx="5442166" cy="707886"/>
          </a:xfrm>
          <a:prstGeom prst="rect">
            <a:avLst/>
          </a:prstGeom>
          <a:noFill/>
        </p:spPr>
        <p:txBody>
          <a:bodyPr wrap="square" rtlCol="0">
            <a:spAutoFit/>
          </a:bodyPr>
          <a:lstStyle/>
          <a:p>
            <a:pPr lvl="0" algn="ctr"/>
            <a:r>
              <a:rPr lang="en-US" sz="2000" dirty="0" smtClean="0">
                <a:latin typeface="YS Text"/>
              </a:rPr>
              <a:t>“Moon </a:t>
            </a:r>
            <a:r>
              <a:rPr lang="en-US" sz="2000" dirty="0">
                <a:latin typeface="YS Text"/>
              </a:rPr>
              <a:t>Elsa" canvas, cardboard, oil 35X43 1994</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5688" y="179545"/>
            <a:ext cx="5556302" cy="4297452"/>
          </a:xfrm>
          <a:prstGeom prst="rect">
            <a:avLst/>
          </a:prstGeom>
        </p:spPr>
      </p:pic>
      <p:sp>
        <p:nvSpPr>
          <p:cNvPr id="5" name="Прямоугольник 4"/>
          <p:cNvSpPr/>
          <p:nvPr/>
        </p:nvSpPr>
        <p:spPr>
          <a:xfrm>
            <a:off x="7449424" y="4837778"/>
            <a:ext cx="4052210" cy="707886"/>
          </a:xfrm>
          <a:prstGeom prst="rect">
            <a:avLst/>
          </a:prstGeom>
        </p:spPr>
        <p:txBody>
          <a:bodyPr wrap="square">
            <a:spAutoFit/>
          </a:bodyPr>
          <a:lstStyle/>
          <a:p>
            <a:pPr algn="ctr"/>
            <a:r>
              <a:rPr lang="en-US" sz="2000" dirty="0">
                <a:latin typeface="YS Text"/>
              </a:rPr>
              <a:t>"April snow" oil on canvas 40X50 1995</a:t>
            </a:r>
            <a:endParaRPr lang="ru-RU" sz="2000" dirty="0"/>
          </a:p>
        </p:txBody>
      </p:sp>
    </p:spTree>
    <p:extLst>
      <p:ext uri="{BB962C8B-B14F-4D97-AF65-F5344CB8AC3E}">
        <p14:creationId xmlns:p14="http://schemas.microsoft.com/office/powerpoint/2010/main" val="1516523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92510" y="362185"/>
            <a:ext cx="5152851" cy="1200329"/>
          </a:xfrm>
          <a:prstGeom prst="rect">
            <a:avLst/>
          </a:prstGeom>
          <a:noFill/>
        </p:spPr>
        <p:txBody>
          <a:bodyPr wrap="square" rtlCol="0">
            <a:spAutoFit/>
          </a:bodyPr>
          <a:lstStyle/>
          <a:p>
            <a:pPr algn="just"/>
            <a:r>
              <a:rPr lang="en-US" dirty="0">
                <a:latin typeface="YS Text"/>
              </a:rPr>
              <a:t>In 2005, with the support of the Vladimir Twin Cities Association (Vladimir-Canterbury–Bloomington-Normal) </a:t>
            </a:r>
            <a:r>
              <a:rPr lang="en-US" dirty="0" smtClean="0">
                <a:latin typeface="YS Text"/>
              </a:rPr>
              <a:t>she </a:t>
            </a:r>
            <a:r>
              <a:rPr lang="en-US" dirty="0">
                <a:latin typeface="YS Text"/>
              </a:rPr>
              <a:t>visited the city of Canterbury with an exhibition of paintings.</a:t>
            </a:r>
            <a:endParaRPr lang="ru-RU"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877" y="796954"/>
            <a:ext cx="3508749" cy="4921361"/>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4721" y="2130645"/>
            <a:ext cx="3334455" cy="2222970"/>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0267" y="2196110"/>
            <a:ext cx="3106811" cy="2180148"/>
          </a:xfrm>
          <a:prstGeom prst="rect">
            <a:avLst/>
          </a:prstGeom>
        </p:spPr>
      </p:pic>
      <p:sp>
        <p:nvSpPr>
          <p:cNvPr id="7" name="Прямоугольник 6"/>
          <p:cNvSpPr/>
          <p:nvPr/>
        </p:nvSpPr>
        <p:spPr>
          <a:xfrm>
            <a:off x="4671433" y="4747736"/>
            <a:ext cx="6096000" cy="1200329"/>
          </a:xfrm>
          <a:prstGeom prst="rect">
            <a:avLst/>
          </a:prstGeom>
        </p:spPr>
        <p:txBody>
          <a:bodyPr>
            <a:spAutoFit/>
          </a:bodyPr>
          <a:lstStyle/>
          <a:p>
            <a:pPr algn="just"/>
            <a:r>
              <a:rPr lang="en-US" dirty="0">
                <a:latin typeface="YS Text"/>
              </a:rPr>
              <a:t>We were waiting to meet the famous English fogs. We were convinced that British cities were covered with fogs, in which the prim inhabitants of Albion ate oatmeal in the morning and drank traditional tea at five </a:t>
            </a:r>
            <a:r>
              <a:rPr lang="en-US" dirty="0" smtClean="0">
                <a:latin typeface="YS Text"/>
              </a:rPr>
              <a:t>o'clock.</a:t>
            </a:r>
            <a:endParaRPr lang="ru-RU" dirty="0"/>
          </a:p>
        </p:txBody>
      </p:sp>
    </p:spTree>
    <p:extLst>
      <p:ext uri="{BB962C8B-B14F-4D97-AF65-F5344CB8AC3E}">
        <p14:creationId xmlns:p14="http://schemas.microsoft.com/office/powerpoint/2010/main" val="32723075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7516536" y="2232292"/>
            <a:ext cx="4156906" cy="2554545"/>
          </a:xfrm>
          <a:prstGeom prst="rect">
            <a:avLst/>
          </a:prstGeom>
          <a:noFill/>
        </p:spPr>
        <p:txBody>
          <a:bodyPr wrap="square" rtlCol="0">
            <a:spAutoFit/>
          </a:bodyPr>
          <a:lstStyle/>
          <a:p>
            <a:pPr algn="just"/>
            <a:r>
              <a:rPr lang="en-US" sz="2000" dirty="0">
                <a:latin typeface="YS Text"/>
              </a:rPr>
              <a:t>We found ourselves in a town lost in time. The houses were more original than each other, strung on the road like pearls on a thread, and the </a:t>
            </a:r>
            <a:r>
              <a:rPr lang="en-US" sz="2000" dirty="0" smtClean="0">
                <a:latin typeface="YS Text"/>
              </a:rPr>
              <a:t>Cathedral </a:t>
            </a:r>
            <a:r>
              <a:rPr lang="en-US" sz="2000" dirty="0">
                <a:latin typeface="YS Text"/>
              </a:rPr>
              <a:t>rising into the abyss of the sky confidently counted off the next hundred years.</a:t>
            </a:r>
            <a:endParaRPr lang="ru-RU" sz="2000"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8705" y="424703"/>
            <a:ext cx="5045845" cy="6091901"/>
          </a:xfrm>
          <a:prstGeom prst="rect">
            <a:avLst/>
          </a:prstGeom>
        </p:spPr>
      </p:pic>
    </p:spTree>
    <p:extLst>
      <p:ext uri="{BB962C8B-B14F-4D97-AF65-F5344CB8AC3E}">
        <p14:creationId xmlns:p14="http://schemas.microsoft.com/office/powerpoint/2010/main" val="26142274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6269635" y="395151"/>
            <a:ext cx="4145656" cy="1477328"/>
          </a:xfrm>
          <a:prstGeom prst="rect">
            <a:avLst/>
          </a:prstGeom>
          <a:noFill/>
        </p:spPr>
        <p:txBody>
          <a:bodyPr wrap="square" rtlCol="0">
            <a:spAutoFit/>
          </a:bodyPr>
          <a:lstStyle/>
          <a:p>
            <a:pPr algn="just"/>
            <a:r>
              <a:rPr lang="en-US" dirty="0">
                <a:latin typeface="YS Text"/>
              </a:rPr>
              <a:t>The next day was devoted to sightseeing in Canterbury: the </a:t>
            </a:r>
            <a:r>
              <a:rPr lang="en-US" dirty="0" smtClean="0">
                <a:latin typeface="YS Text"/>
              </a:rPr>
              <a:t>Cathedral</a:t>
            </a:r>
            <a:r>
              <a:rPr lang="en-US" dirty="0">
                <a:latin typeface="YS Text"/>
              </a:rPr>
              <a:t>, the ancient Roman fort, the ruins of the XI century castle, the ancient </a:t>
            </a:r>
            <a:r>
              <a:rPr lang="en-US" dirty="0" smtClean="0">
                <a:latin typeface="YS Text"/>
              </a:rPr>
              <a:t>Gates </a:t>
            </a:r>
            <a:r>
              <a:rPr lang="en-US" dirty="0">
                <a:latin typeface="YS Text"/>
              </a:rPr>
              <a:t>of the city.</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275" y="253619"/>
            <a:ext cx="3980025" cy="5339660"/>
          </a:xfrm>
          <a:prstGeom prst="rect">
            <a:avLst/>
          </a:prstGeom>
        </p:spPr>
      </p:pic>
      <p:sp>
        <p:nvSpPr>
          <p:cNvPr id="5" name="TextBox 4"/>
          <p:cNvSpPr txBox="1"/>
          <p:nvPr/>
        </p:nvSpPr>
        <p:spPr>
          <a:xfrm>
            <a:off x="617516" y="5830785"/>
            <a:ext cx="5082639" cy="646331"/>
          </a:xfrm>
          <a:prstGeom prst="rect">
            <a:avLst/>
          </a:prstGeom>
          <a:noFill/>
        </p:spPr>
        <p:txBody>
          <a:bodyPr wrap="square" rtlCol="0">
            <a:spAutoFit/>
          </a:bodyPr>
          <a:lstStyle/>
          <a:p>
            <a:pPr algn="ctr"/>
            <a:r>
              <a:rPr lang="en-US" dirty="0">
                <a:latin typeface="YS Text"/>
              </a:rPr>
              <a:t>"Night view from Canterbury Cathedral" canvas, cardboard, oil 19X25 2005</a:t>
            </a:r>
            <a:endParaRPr lang="ru-RU" dirty="0"/>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5966" y="2250173"/>
            <a:ext cx="5055434" cy="3519056"/>
          </a:xfrm>
          <a:prstGeom prst="rect">
            <a:avLst/>
          </a:prstGeom>
        </p:spPr>
      </p:pic>
      <p:sp>
        <p:nvSpPr>
          <p:cNvPr id="7" name="TextBox 6"/>
          <p:cNvSpPr txBox="1"/>
          <p:nvPr/>
        </p:nvSpPr>
        <p:spPr>
          <a:xfrm>
            <a:off x="6269635" y="5904696"/>
            <a:ext cx="4931765" cy="646331"/>
          </a:xfrm>
          <a:prstGeom prst="rect">
            <a:avLst/>
          </a:prstGeom>
          <a:noFill/>
        </p:spPr>
        <p:txBody>
          <a:bodyPr wrap="square" rtlCol="0">
            <a:spAutoFit/>
          </a:bodyPr>
          <a:lstStyle/>
          <a:p>
            <a:pPr algn="ctr"/>
            <a:r>
              <a:rPr lang="en-US" dirty="0">
                <a:latin typeface="YS Text"/>
              </a:rPr>
              <a:t>"Ancient Roman fort in Canterbury" cardboard, oil 13X18 2005</a:t>
            </a:r>
            <a:endParaRPr lang="ru-RU" dirty="0"/>
          </a:p>
        </p:txBody>
      </p:sp>
    </p:spTree>
    <p:extLst>
      <p:ext uri="{BB962C8B-B14F-4D97-AF65-F5344CB8AC3E}">
        <p14:creationId xmlns:p14="http://schemas.microsoft.com/office/powerpoint/2010/main" val="22794012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525705" y="1174463"/>
            <a:ext cx="6315456" cy="4523232"/>
          </a:xfrm>
          <a:prstGeom prst="rect">
            <a:avLst/>
          </a:prstGeom>
        </p:spPr>
      </p:pic>
      <p:sp>
        <p:nvSpPr>
          <p:cNvPr id="3" name="TextBox 2"/>
          <p:cNvSpPr txBox="1"/>
          <p:nvPr/>
        </p:nvSpPr>
        <p:spPr>
          <a:xfrm>
            <a:off x="5991485" y="2044630"/>
            <a:ext cx="5516381" cy="2308324"/>
          </a:xfrm>
          <a:prstGeom prst="rect">
            <a:avLst/>
          </a:prstGeom>
          <a:noFill/>
        </p:spPr>
        <p:txBody>
          <a:bodyPr wrap="square" rtlCol="0">
            <a:spAutoFit/>
          </a:bodyPr>
          <a:lstStyle/>
          <a:p>
            <a:pPr algn="just"/>
            <a:r>
              <a:rPr lang="en-US" dirty="0">
                <a:latin typeface="YS Text"/>
              </a:rPr>
              <a:t>The seventeenth day of January was spent in the hassle of installing the exhibition. In a spacious, bright room that could be mistaken for a cultural center. But it turned out to be a Methodist and Anglican church. Visitors began to come already during the technical work, offered their help, and shared their emotions from watching. Simple, sweet, homely.</a:t>
            </a:r>
            <a:endParaRPr lang="ru-RU" dirty="0"/>
          </a:p>
        </p:txBody>
      </p:sp>
    </p:spTree>
    <p:extLst>
      <p:ext uri="{BB962C8B-B14F-4D97-AF65-F5344CB8AC3E}">
        <p14:creationId xmlns:p14="http://schemas.microsoft.com/office/powerpoint/2010/main" val="34647296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01943" y="174717"/>
            <a:ext cx="6178656" cy="2862322"/>
          </a:xfrm>
          <a:prstGeom prst="rect">
            <a:avLst/>
          </a:prstGeom>
          <a:noFill/>
        </p:spPr>
        <p:txBody>
          <a:bodyPr wrap="square" rtlCol="0">
            <a:spAutoFit/>
          </a:bodyPr>
          <a:lstStyle/>
          <a:p>
            <a:pPr algn="just">
              <a:buFont typeface="Arial" panose="020B0604020202020204" pitchFamily="34" charset="0"/>
              <a:buChar char="•"/>
            </a:pPr>
            <a:r>
              <a:rPr lang="en-US" dirty="0">
                <a:latin typeface="inherit"/>
              </a:rPr>
              <a:t>In the morning, Peggy Hayes, the woman who provided us with shelter In Canterbury, took a short tour of the very ancient and very beautiful St. Stephen's Church, of which she is a parishioner. The building and the surrounding garden are impressive. Very simple and stylish. I'm not talking about antiquity at all. According to the information stand, one of the walls has been preserved since the 3rd century AD.</a:t>
            </a:r>
          </a:p>
          <a:p>
            <a:r>
              <a:rPr lang="en-US" dirty="0">
                <a:solidFill>
                  <a:srgbClr val="000000"/>
                </a:solidFill>
                <a:latin typeface="var(--depot-font-text)"/>
                <a:hlinkClick r:id="rId2"/>
              </a:rPr>
              <a:t/>
            </a:r>
            <a:br>
              <a:rPr lang="en-US" dirty="0">
                <a:solidFill>
                  <a:srgbClr val="000000"/>
                </a:solidFill>
                <a:latin typeface="var(--depot-font-text)"/>
                <a:hlinkClick r:id="rId2"/>
              </a:rPr>
            </a:br>
            <a:endParaRPr lang="ru-RU" dirty="0"/>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338524" y="1197117"/>
            <a:ext cx="4502053" cy="2982192"/>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2267" y="3099259"/>
            <a:ext cx="4357671" cy="3421454"/>
          </a:xfrm>
          <a:prstGeom prst="rect">
            <a:avLst/>
          </a:prstGeom>
        </p:spPr>
      </p:pic>
      <p:sp>
        <p:nvSpPr>
          <p:cNvPr id="5" name="Прямоугольник 4"/>
          <p:cNvSpPr/>
          <p:nvPr/>
        </p:nvSpPr>
        <p:spPr>
          <a:xfrm>
            <a:off x="1531586" y="5798236"/>
            <a:ext cx="6096000" cy="584775"/>
          </a:xfrm>
          <a:prstGeom prst="rect">
            <a:avLst/>
          </a:prstGeom>
        </p:spPr>
        <p:txBody>
          <a:bodyPr>
            <a:spAutoFit/>
          </a:bodyPr>
          <a:lstStyle/>
          <a:p>
            <a:pPr algn="ctr"/>
            <a:r>
              <a:rPr lang="en-US" sz="1600" dirty="0">
                <a:latin typeface="YS Text"/>
              </a:rPr>
              <a:t>A corner of Canterbury. St. Stephen's Church" Cardboard, oil 18X23 2005</a:t>
            </a:r>
            <a:endParaRPr lang="ru-RU" sz="1600" dirty="0"/>
          </a:p>
        </p:txBody>
      </p:sp>
    </p:spTree>
    <p:extLst>
      <p:ext uri="{BB962C8B-B14F-4D97-AF65-F5344CB8AC3E}">
        <p14:creationId xmlns:p14="http://schemas.microsoft.com/office/powerpoint/2010/main" val="23041263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28128" y="1947346"/>
            <a:ext cx="4871803" cy="2031325"/>
          </a:xfrm>
          <a:prstGeom prst="rect">
            <a:avLst/>
          </a:prstGeom>
          <a:noFill/>
        </p:spPr>
        <p:txBody>
          <a:bodyPr wrap="square" rtlCol="0">
            <a:spAutoFit/>
          </a:bodyPr>
          <a:lstStyle/>
          <a:p>
            <a:r>
              <a:rPr lang="en-US" dirty="0">
                <a:latin typeface="YS Text"/>
              </a:rPr>
              <a:t>The host party has a clear schedule, which we adhere to strictly. Breakfast, work at the exhibition, lunch, free time devoted to walks and sketches, work at the exhibition again. There are a lot of visitors, they are very friendly and sociable, so time flies by </a:t>
            </a:r>
            <a:r>
              <a:rPr lang="en-US" dirty="0" smtClean="0">
                <a:latin typeface="YS Text"/>
              </a:rPr>
              <a:t>unnoticed.</a:t>
            </a:r>
            <a:endParaRPr lang="ru-RU"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496" y="146137"/>
            <a:ext cx="3828546" cy="2721857"/>
          </a:xfrm>
          <a:prstGeom prst="rect">
            <a:avLst/>
          </a:prstGeom>
        </p:spPr>
      </p:pic>
      <p:sp>
        <p:nvSpPr>
          <p:cNvPr id="4" name="TextBox 3"/>
          <p:cNvSpPr txBox="1"/>
          <p:nvPr/>
        </p:nvSpPr>
        <p:spPr>
          <a:xfrm>
            <a:off x="507136" y="2867994"/>
            <a:ext cx="3546905" cy="584775"/>
          </a:xfrm>
          <a:prstGeom prst="rect">
            <a:avLst/>
          </a:prstGeom>
          <a:noFill/>
        </p:spPr>
        <p:txBody>
          <a:bodyPr wrap="square" rtlCol="0">
            <a:spAutoFit/>
          </a:bodyPr>
          <a:lstStyle/>
          <a:p>
            <a:pPr algn="ctr"/>
            <a:r>
              <a:rPr lang="en-US" sz="1600" dirty="0">
                <a:latin typeface="YS Text"/>
              </a:rPr>
              <a:t>"Canterbury" paper, </a:t>
            </a:r>
            <a:r>
              <a:rPr lang="en-US" sz="1600" dirty="0" err="1">
                <a:latin typeface="YS Text"/>
              </a:rPr>
              <a:t>sangina</a:t>
            </a:r>
            <a:r>
              <a:rPr lang="en-US" sz="1600" dirty="0">
                <a:latin typeface="YS Text"/>
              </a:rPr>
              <a:t> 15X21 2005</a:t>
            </a:r>
            <a:endParaRPr lang="ru-RU" sz="1600" dirty="0"/>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690" y="3458636"/>
            <a:ext cx="3662157" cy="2783811"/>
          </a:xfrm>
          <a:prstGeom prst="rect">
            <a:avLst/>
          </a:prstGeom>
        </p:spPr>
      </p:pic>
      <p:sp>
        <p:nvSpPr>
          <p:cNvPr id="6" name="Прямоугольник 5"/>
          <p:cNvSpPr/>
          <p:nvPr/>
        </p:nvSpPr>
        <p:spPr>
          <a:xfrm>
            <a:off x="324772" y="6242447"/>
            <a:ext cx="3341217" cy="615553"/>
          </a:xfrm>
          <a:prstGeom prst="rect">
            <a:avLst/>
          </a:prstGeom>
        </p:spPr>
        <p:txBody>
          <a:bodyPr wrap="square">
            <a:spAutoFit/>
          </a:bodyPr>
          <a:lstStyle/>
          <a:p>
            <a:pPr algn="ctr"/>
            <a:r>
              <a:rPr lang="ru-RU" dirty="0"/>
              <a:t> </a:t>
            </a:r>
            <a:r>
              <a:rPr lang="en-US" dirty="0" smtClean="0"/>
              <a:t>    </a:t>
            </a:r>
            <a:r>
              <a:rPr lang="en-US" sz="1600" dirty="0">
                <a:latin typeface="YS Text"/>
              </a:rPr>
              <a:t>"Night Canterbury" cardboard, oil 18X23 2005</a:t>
            </a:r>
            <a:endParaRPr lang="ru-RU" sz="1600" dirty="0"/>
          </a:p>
        </p:txBody>
      </p:sp>
    </p:spTree>
    <p:extLst>
      <p:ext uri="{BB962C8B-B14F-4D97-AF65-F5344CB8AC3E}">
        <p14:creationId xmlns:p14="http://schemas.microsoft.com/office/powerpoint/2010/main" val="23068791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5629011" y="367917"/>
            <a:ext cx="5394965" cy="2031325"/>
          </a:xfrm>
          <a:prstGeom prst="rect">
            <a:avLst/>
          </a:prstGeom>
          <a:noFill/>
        </p:spPr>
        <p:txBody>
          <a:bodyPr wrap="square" rtlCol="0">
            <a:spAutoFit/>
          </a:bodyPr>
          <a:lstStyle/>
          <a:p>
            <a:r>
              <a:rPr lang="en-US" dirty="0">
                <a:latin typeface="YS Text"/>
              </a:rPr>
              <a:t>January 22 is a </a:t>
            </a:r>
            <a:r>
              <a:rPr lang="en-US" dirty="0" smtClean="0">
                <a:latin typeface="YS Text"/>
              </a:rPr>
              <a:t>social </a:t>
            </a:r>
            <a:r>
              <a:rPr lang="en-US" dirty="0">
                <a:latin typeface="YS Text"/>
              </a:rPr>
              <a:t>day. We attended a charity dinner at St. Stephen's Church, where we were greeted with a standing ovation. It turns out that many have already seen the paintings and imbued with the Russian spirit. We did not stay at the event for long, as we were expected to meet with the Lord Mayor of Canterbury.</a:t>
            </a:r>
            <a:endParaRPr lang="ru-RU"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371" y="366577"/>
            <a:ext cx="3683416" cy="5074093"/>
          </a:xfrm>
          <a:prstGeom prst="rect">
            <a:avLst/>
          </a:prstGeom>
        </p:spPr>
      </p:pic>
      <p:sp>
        <p:nvSpPr>
          <p:cNvPr id="4" name="TextBox 3"/>
          <p:cNvSpPr txBox="1"/>
          <p:nvPr/>
        </p:nvSpPr>
        <p:spPr>
          <a:xfrm flipH="1">
            <a:off x="734519" y="5440670"/>
            <a:ext cx="4601980" cy="923330"/>
          </a:xfrm>
          <a:prstGeom prst="rect">
            <a:avLst/>
          </a:prstGeom>
          <a:noFill/>
        </p:spPr>
        <p:txBody>
          <a:bodyPr wrap="square" rtlCol="0">
            <a:spAutoFit/>
          </a:bodyPr>
          <a:lstStyle/>
          <a:p>
            <a:r>
              <a:rPr lang="ru-RU" dirty="0" smtClean="0"/>
              <a:t>  </a:t>
            </a:r>
          </a:p>
          <a:p>
            <a:pPr algn="ctr"/>
            <a:r>
              <a:rPr lang="en-US" dirty="0">
                <a:latin typeface="YS Text"/>
              </a:rPr>
              <a:t>"Fabulous Canterbury" canvas, cardboard, oil 15X19 2005</a:t>
            </a:r>
            <a:endParaRPr lang="ru-RU" dirty="0"/>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9548" y="2842788"/>
            <a:ext cx="4694428" cy="2871612"/>
          </a:xfrm>
          <a:prstGeom prst="rect">
            <a:avLst/>
          </a:prstGeom>
        </p:spPr>
      </p:pic>
      <p:sp>
        <p:nvSpPr>
          <p:cNvPr id="6" name="Прямоугольник 5"/>
          <p:cNvSpPr/>
          <p:nvPr/>
        </p:nvSpPr>
        <p:spPr>
          <a:xfrm>
            <a:off x="6329548" y="5902335"/>
            <a:ext cx="5019323" cy="369332"/>
          </a:xfrm>
          <a:prstGeom prst="rect">
            <a:avLst/>
          </a:prstGeom>
        </p:spPr>
        <p:txBody>
          <a:bodyPr wrap="none">
            <a:spAutoFit/>
          </a:bodyPr>
          <a:lstStyle/>
          <a:p>
            <a:r>
              <a:rPr lang="en-US" dirty="0">
                <a:latin typeface="YS Text"/>
              </a:rPr>
              <a:t>The Lord Mayor of Canterbury at the exhibition.</a:t>
            </a:r>
            <a:endParaRPr lang="ru-RU" dirty="0"/>
          </a:p>
        </p:txBody>
      </p:sp>
    </p:spTree>
    <p:extLst>
      <p:ext uri="{BB962C8B-B14F-4D97-AF65-F5344CB8AC3E}">
        <p14:creationId xmlns:p14="http://schemas.microsoft.com/office/powerpoint/2010/main" val="20006020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27225" y="536536"/>
            <a:ext cx="3884929" cy="4524315"/>
          </a:xfrm>
          <a:prstGeom prst="rect">
            <a:avLst/>
          </a:prstGeom>
          <a:noFill/>
        </p:spPr>
        <p:txBody>
          <a:bodyPr wrap="square" rtlCol="0">
            <a:spAutoFit/>
          </a:bodyPr>
          <a:lstStyle/>
          <a:p>
            <a:r>
              <a:rPr lang="en-US" dirty="0">
                <a:latin typeface="YS Text"/>
              </a:rPr>
              <a:t>January 23rd is </a:t>
            </a:r>
            <a:r>
              <a:rPr lang="en-US" dirty="0" smtClean="0">
                <a:latin typeface="YS Text"/>
              </a:rPr>
              <a:t>a day to move from </a:t>
            </a:r>
            <a:r>
              <a:rPr lang="en-US" dirty="0">
                <a:latin typeface="YS Text"/>
              </a:rPr>
              <a:t>Canterbury to the small university town of Wye, located 19 km from our former place of residence. Here we will be staying with a local professor and admirer of Dostoevsky's work named Harry. With the help of one of his students, our former compatriot, he outlined </a:t>
            </a:r>
            <a:r>
              <a:rPr lang="en-US" dirty="0" smtClean="0">
                <a:latin typeface="YS Text"/>
              </a:rPr>
              <a:t>our immediate prospects, </a:t>
            </a:r>
            <a:r>
              <a:rPr lang="en-US" dirty="0">
                <a:latin typeface="YS Text"/>
              </a:rPr>
              <a:t>the most urgent of which was the installation of an exhibition in the city hall. We managed, despite some </a:t>
            </a:r>
            <a:r>
              <a:rPr lang="en-US" dirty="0" smtClean="0">
                <a:latin typeface="YS Text"/>
              </a:rPr>
              <a:t>difficulties </a:t>
            </a:r>
            <a:r>
              <a:rPr lang="en-US" dirty="0">
                <a:latin typeface="YS Text"/>
              </a:rPr>
              <a:t>of a purely technical nature.</a:t>
            </a:r>
            <a:endParaRPr lang="ru-RU" dirty="0" smtClean="0"/>
          </a:p>
          <a:p>
            <a:r>
              <a:rPr lang="ru-RU" dirty="0" smtClean="0"/>
              <a:t> </a:t>
            </a:r>
          </a:p>
          <a:p>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397" y="222312"/>
            <a:ext cx="3991052" cy="2884159"/>
          </a:xfrm>
          <a:prstGeom prst="rect">
            <a:avLst/>
          </a:prstGeom>
        </p:spPr>
      </p:pic>
      <p:sp>
        <p:nvSpPr>
          <p:cNvPr id="5" name="TextBox 4"/>
          <p:cNvSpPr txBox="1"/>
          <p:nvPr/>
        </p:nvSpPr>
        <p:spPr>
          <a:xfrm>
            <a:off x="223278" y="3282639"/>
            <a:ext cx="3471774" cy="646331"/>
          </a:xfrm>
          <a:prstGeom prst="rect">
            <a:avLst/>
          </a:prstGeom>
          <a:noFill/>
        </p:spPr>
        <p:txBody>
          <a:bodyPr wrap="square" rtlCol="0">
            <a:spAutoFit/>
          </a:bodyPr>
          <a:lstStyle/>
          <a:p>
            <a:pPr algn="ctr"/>
            <a:r>
              <a:rPr lang="en-US" dirty="0">
                <a:latin typeface="YS Text"/>
              </a:rPr>
              <a:t>The City Gate to Canterbury" paper, </a:t>
            </a:r>
            <a:r>
              <a:rPr lang="en-US" dirty="0" err="1">
                <a:latin typeface="YS Text"/>
              </a:rPr>
              <a:t>sangina</a:t>
            </a:r>
            <a:r>
              <a:rPr lang="en-US" dirty="0">
                <a:latin typeface="YS Text"/>
              </a:rPr>
              <a:t> 15X21 2005</a:t>
            </a:r>
            <a:endParaRPr lang="ru-RU" dirty="0"/>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2154" y="3036815"/>
            <a:ext cx="4003947" cy="2758969"/>
          </a:xfrm>
          <a:prstGeom prst="rect">
            <a:avLst/>
          </a:prstGeom>
        </p:spPr>
      </p:pic>
      <p:sp>
        <p:nvSpPr>
          <p:cNvPr id="7" name="TextBox 6"/>
          <p:cNvSpPr txBox="1"/>
          <p:nvPr/>
        </p:nvSpPr>
        <p:spPr>
          <a:xfrm>
            <a:off x="8394492" y="5881635"/>
            <a:ext cx="3577242" cy="646331"/>
          </a:xfrm>
          <a:prstGeom prst="rect">
            <a:avLst/>
          </a:prstGeom>
          <a:noFill/>
        </p:spPr>
        <p:txBody>
          <a:bodyPr wrap="square" rtlCol="0">
            <a:spAutoFit/>
          </a:bodyPr>
          <a:lstStyle/>
          <a:p>
            <a:pPr algn="ctr"/>
            <a:r>
              <a:rPr lang="en-US" dirty="0">
                <a:latin typeface="YS Text"/>
              </a:rPr>
              <a:t>"The town of Wye" paper, </a:t>
            </a:r>
            <a:r>
              <a:rPr lang="en-US" dirty="0" err="1">
                <a:latin typeface="YS Text"/>
              </a:rPr>
              <a:t>sangina</a:t>
            </a:r>
            <a:r>
              <a:rPr lang="en-US" dirty="0">
                <a:latin typeface="YS Text"/>
              </a:rPr>
              <a:t> 15X21 2005</a:t>
            </a:r>
            <a:endParaRPr lang="ru-RU" sz="1600" dirty="0"/>
          </a:p>
        </p:txBody>
      </p:sp>
    </p:spTree>
    <p:extLst>
      <p:ext uri="{BB962C8B-B14F-4D97-AF65-F5344CB8AC3E}">
        <p14:creationId xmlns:p14="http://schemas.microsoft.com/office/powerpoint/2010/main" val="31754339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18875" y="2351961"/>
            <a:ext cx="5006714" cy="2031325"/>
          </a:xfrm>
          <a:prstGeom prst="rect">
            <a:avLst/>
          </a:prstGeom>
          <a:noFill/>
        </p:spPr>
        <p:txBody>
          <a:bodyPr wrap="square" rtlCol="0">
            <a:spAutoFit/>
          </a:bodyPr>
          <a:lstStyle/>
          <a:p>
            <a:pPr algn="just"/>
            <a:r>
              <a:rPr lang="en-US" dirty="0">
                <a:latin typeface="YS Text"/>
              </a:rPr>
              <a:t>A</a:t>
            </a:r>
            <a:r>
              <a:rPr lang="en-US" dirty="0" smtClean="0">
                <a:latin typeface="YS Text"/>
              </a:rPr>
              <a:t>t </a:t>
            </a:r>
            <a:r>
              <a:rPr lang="en-US" dirty="0">
                <a:latin typeface="YS Text"/>
              </a:rPr>
              <a:t>10 a.m. on January </a:t>
            </a:r>
            <a:r>
              <a:rPr lang="en-US" dirty="0" smtClean="0">
                <a:latin typeface="YS Text"/>
              </a:rPr>
              <a:t>24 we were </a:t>
            </a:r>
            <a:r>
              <a:rPr lang="en-US" dirty="0">
                <a:latin typeface="YS Text"/>
              </a:rPr>
              <a:t>at the </a:t>
            </a:r>
            <a:r>
              <a:rPr lang="en-US" dirty="0" smtClean="0">
                <a:latin typeface="YS Text"/>
              </a:rPr>
              <a:t>exhibition. </a:t>
            </a:r>
            <a:r>
              <a:rPr lang="en-US" dirty="0">
                <a:latin typeface="YS Text"/>
              </a:rPr>
              <a:t>Full house. There are a lot of visitors for a small town. Those who want to join Russian culture, firstly, and buy paintings, secondly. Local watercolor artists also looked at the light. There's a whole community of them in the city. Noisy and enthusiastic.</a:t>
            </a:r>
            <a:endParaRPr lang="ru-RU"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329" y="989902"/>
            <a:ext cx="5923521" cy="4262158"/>
          </a:xfrm>
          <a:prstGeom prst="rect">
            <a:avLst/>
          </a:prstGeom>
        </p:spPr>
      </p:pic>
      <p:sp>
        <p:nvSpPr>
          <p:cNvPr id="4" name="TextBox 3"/>
          <p:cNvSpPr txBox="1"/>
          <p:nvPr/>
        </p:nvSpPr>
        <p:spPr>
          <a:xfrm>
            <a:off x="1097444" y="5502628"/>
            <a:ext cx="3969507" cy="646331"/>
          </a:xfrm>
          <a:prstGeom prst="rect">
            <a:avLst/>
          </a:prstGeom>
          <a:noFill/>
        </p:spPr>
        <p:txBody>
          <a:bodyPr wrap="square" rtlCol="0">
            <a:spAutoFit/>
          </a:bodyPr>
          <a:lstStyle/>
          <a:p>
            <a:pPr algn="ctr"/>
            <a:r>
              <a:rPr lang="en-US" dirty="0">
                <a:latin typeface="YS Text"/>
              </a:rPr>
              <a:t>An old house in the town of Wye" paper, pastel 15X21 2005</a:t>
            </a:r>
            <a:endParaRPr lang="ru-RU" dirty="0"/>
          </a:p>
        </p:txBody>
      </p:sp>
    </p:spTree>
    <p:extLst>
      <p:ext uri="{BB962C8B-B14F-4D97-AF65-F5344CB8AC3E}">
        <p14:creationId xmlns:p14="http://schemas.microsoft.com/office/powerpoint/2010/main" val="14615490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6772184" y="1735557"/>
            <a:ext cx="4693091" cy="3970318"/>
          </a:xfrm>
          <a:prstGeom prst="rect">
            <a:avLst/>
          </a:prstGeom>
          <a:noFill/>
        </p:spPr>
        <p:txBody>
          <a:bodyPr wrap="square" rtlCol="0">
            <a:spAutoFit/>
          </a:bodyPr>
          <a:lstStyle/>
          <a:p>
            <a:pPr algn="just"/>
            <a:r>
              <a:rPr lang="en-US" dirty="0">
                <a:latin typeface="YS Text"/>
              </a:rPr>
              <a:t>Our brief but very productive tour ended in the wonderful town of Wye. The exhibition was dismantled, loaded into John's car, and after saying goodbye to the hospitable Harry, we moved to a new point on the map. The resort town of Herne Bay. With a small and very picturesque port. Who was begging for the canvas. But not fate. A snowstorm has started. The phenomenon is so rare that old-timers do not even remember when it happened. After some time, the nature</a:t>
            </a:r>
            <a:r>
              <a:rPr lang="en-US" dirty="0" smtClean="0">
                <a:latin typeface="YS Text"/>
              </a:rPr>
              <a:t> </a:t>
            </a:r>
            <a:r>
              <a:rPr lang="en-US" dirty="0">
                <a:latin typeface="YS Text"/>
              </a:rPr>
              <a:t>calmed down, and it turned out to make a sketch. Although not in the port.</a:t>
            </a:r>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038" y="1208015"/>
            <a:ext cx="6205596" cy="4666866"/>
          </a:xfrm>
          <a:prstGeom prst="rect">
            <a:avLst/>
          </a:prstGeom>
        </p:spPr>
      </p:pic>
    </p:spTree>
    <p:extLst>
      <p:ext uri="{BB962C8B-B14F-4D97-AF65-F5344CB8AC3E}">
        <p14:creationId xmlns:p14="http://schemas.microsoft.com/office/powerpoint/2010/main" val="24714020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97436" y="1940883"/>
            <a:ext cx="4022358" cy="2554545"/>
          </a:xfrm>
          <a:prstGeom prst="rect">
            <a:avLst/>
          </a:prstGeom>
          <a:noFill/>
        </p:spPr>
        <p:txBody>
          <a:bodyPr wrap="square" rtlCol="0">
            <a:spAutoFit/>
          </a:bodyPr>
          <a:lstStyle/>
          <a:p>
            <a:pPr algn="just"/>
            <a:r>
              <a:rPr lang="en-US" sz="2000" dirty="0">
                <a:latin typeface="YS Text"/>
              </a:rPr>
              <a:t>Our exhibition in Herne Bay is located in one of the houses on the waterfront, in the studio of a wonderful woman named Joan. In her three-</a:t>
            </a:r>
            <a:r>
              <a:rPr lang="en-US" sz="2000" dirty="0" err="1">
                <a:latin typeface="YS Text"/>
              </a:rPr>
              <a:t>storey</a:t>
            </a:r>
            <a:r>
              <a:rPr lang="en-US" sz="2000" dirty="0">
                <a:latin typeface="YS Text"/>
              </a:rPr>
              <a:t> outdoor studio, she lives and works doing music, textiles, painting, arranging chamber exhibitions.</a:t>
            </a:r>
            <a:endParaRPr lang="ru-RU" sz="2000"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157" y="520116"/>
            <a:ext cx="4117761" cy="5842769"/>
          </a:xfrm>
          <a:prstGeom prst="rect">
            <a:avLst/>
          </a:prstGeom>
        </p:spPr>
      </p:pic>
    </p:spTree>
    <p:extLst>
      <p:ext uri="{BB962C8B-B14F-4D97-AF65-F5344CB8AC3E}">
        <p14:creationId xmlns:p14="http://schemas.microsoft.com/office/powerpoint/2010/main" val="36610382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20437" y="684569"/>
            <a:ext cx="2933205" cy="5355312"/>
          </a:xfrm>
          <a:prstGeom prst="rect">
            <a:avLst/>
          </a:prstGeom>
          <a:noFill/>
        </p:spPr>
        <p:txBody>
          <a:bodyPr wrap="square" rtlCol="0">
            <a:spAutoFit/>
          </a:bodyPr>
          <a:lstStyle/>
          <a:p>
            <a:r>
              <a:rPr lang="en-US" dirty="0">
                <a:latin typeface="YS Text"/>
              </a:rPr>
              <a:t>January 28. After breakfast, there was a walk along the embankment, to the chosen place for the study: the seashore, the gloomy sky, the lighthouse. England in one word. While we were walking along the embankment, local artists visited our </a:t>
            </a:r>
            <a:r>
              <a:rPr lang="en-US" dirty="0" err="1">
                <a:latin typeface="YS Text"/>
              </a:rPr>
              <a:t>vernissage</a:t>
            </a:r>
            <a:r>
              <a:rPr lang="en-US" dirty="0">
                <a:latin typeface="YS Text"/>
              </a:rPr>
              <a:t>, wanted to communicate, showed serious interest, and not only empirical, in our work. Alas! Not this time. I'm going home tomorrow, but I still need to pack the remaining paintings.</a:t>
            </a:r>
            <a:endParaRPr lang="ru-RU"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7609" y="175090"/>
            <a:ext cx="4184330" cy="3063060"/>
          </a:xfrm>
          <a:prstGeom prst="rect">
            <a:avLst/>
          </a:prstGeom>
        </p:spPr>
      </p:pic>
      <p:sp>
        <p:nvSpPr>
          <p:cNvPr id="4" name="TextBox 3"/>
          <p:cNvSpPr txBox="1"/>
          <p:nvPr/>
        </p:nvSpPr>
        <p:spPr>
          <a:xfrm>
            <a:off x="4644260" y="2259028"/>
            <a:ext cx="3140723" cy="923330"/>
          </a:xfrm>
          <a:prstGeom prst="rect">
            <a:avLst/>
          </a:prstGeom>
          <a:noFill/>
        </p:spPr>
        <p:txBody>
          <a:bodyPr wrap="square" rtlCol="0">
            <a:spAutoFit/>
          </a:bodyPr>
          <a:lstStyle/>
          <a:p>
            <a:pPr algn="ctr"/>
            <a:r>
              <a:rPr lang="en-US" dirty="0">
                <a:latin typeface="YS Text"/>
              </a:rPr>
              <a:t>"The sky and the sea of Herne Bay" cardboard, oil 19X23 2005</a:t>
            </a:r>
            <a:endParaRPr lang="ru-RU" sz="1600" dirty="0"/>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609" y="3481431"/>
            <a:ext cx="4125801" cy="3194273"/>
          </a:xfrm>
          <a:prstGeom prst="rect">
            <a:avLst/>
          </a:prstGeom>
        </p:spPr>
      </p:pic>
      <p:sp>
        <p:nvSpPr>
          <p:cNvPr id="6" name="Прямоугольник 5"/>
          <p:cNvSpPr/>
          <p:nvPr/>
        </p:nvSpPr>
        <p:spPr>
          <a:xfrm>
            <a:off x="4602060" y="5608994"/>
            <a:ext cx="3182923" cy="615553"/>
          </a:xfrm>
          <a:prstGeom prst="rect">
            <a:avLst/>
          </a:prstGeom>
        </p:spPr>
        <p:txBody>
          <a:bodyPr wrap="square">
            <a:spAutoFit/>
          </a:bodyPr>
          <a:lstStyle/>
          <a:p>
            <a:pPr algn="ctr"/>
            <a:r>
              <a:rPr lang="en-US" dirty="0"/>
              <a:t> </a:t>
            </a:r>
            <a:r>
              <a:rPr lang="en-US" sz="1600" dirty="0" smtClean="0">
                <a:latin typeface="YS Text"/>
              </a:rPr>
              <a:t>“Cliffs </a:t>
            </a:r>
            <a:r>
              <a:rPr lang="en-US" sz="1600" dirty="0">
                <a:latin typeface="YS Text"/>
              </a:rPr>
              <a:t>in Herne Bay" cardboard, oil 36X46 2005</a:t>
            </a:r>
            <a:endParaRPr lang="ru-RU" sz="1600" dirty="0"/>
          </a:p>
        </p:txBody>
      </p:sp>
    </p:spTree>
    <p:extLst>
      <p:ext uri="{BB962C8B-B14F-4D97-AF65-F5344CB8AC3E}">
        <p14:creationId xmlns:p14="http://schemas.microsoft.com/office/powerpoint/2010/main" val="13374338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5023" y="3474785"/>
            <a:ext cx="3968647" cy="2976486"/>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023" y="378173"/>
            <a:ext cx="4108863" cy="2738268"/>
          </a:xfrm>
          <a:prstGeom prst="rect">
            <a:avLst/>
          </a:prstGeom>
        </p:spPr>
      </p:pic>
      <p:sp>
        <p:nvSpPr>
          <p:cNvPr id="5" name="TextBox 4"/>
          <p:cNvSpPr txBox="1"/>
          <p:nvPr/>
        </p:nvSpPr>
        <p:spPr>
          <a:xfrm>
            <a:off x="5980805" y="1747307"/>
            <a:ext cx="4892634" cy="923330"/>
          </a:xfrm>
          <a:prstGeom prst="rect">
            <a:avLst/>
          </a:prstGeom>
          <a:noFill/>
        </p:spPr>
        <p:txBody>
          <a:bodyPr wrap="square" rtlCol="0">
            <a:spAutoFit/>
          </a:bodyPr>
          <a:lstStyle/>
          <a:p>
            <a:pPr algn="just"/>
            <a:r>
              <a:rPr lang="en-US" dirty="0">
                <a:latin typeface="YS Text"/>
              </a:rPr>
              <a:t>After returning from Kent, Olga </a:t>
            </a:r>
            <a:r>
              <a:rPr lang="en-US" dirty="0" err="1">
                <a:latin typeface="YS Text"/>
              </a:rPr>
              <a:t>Zolotova</a:t>
            </a:r>
            <a:r>
              <a:rPr lang="en-US" dirty="0">
                <a:latin typeface="YS Text"/>
              </a:rPr>
              <a:t> continued her cooperation with </a:t>
            </a:r>
            <a:r>
              <a:rPr lang="en-US" dirty="0" smtClean="0">
                <a:latin typeface="YS Text"/>
              </a:rPr>
              <a:t>Vladimir </a:t>
            </a:r>
            <a:r>
              <a:rPr lang="en-US" dirty="0">
                <a:latin typeface="YS Text"/>
              </a:rPr>
              <a:t>S</a:t>
            </a:r>
            <a:r>
              <a:rPr lang="en-US" dirty="0" smtClean="0">
                <a:latin typeface="YS Text"/>
              </a:rPr>
              <a:t>ister-cities  Association.</a:t>
            </a:r>
            <a:endParaRPr lang="ru-RU" dirty="0"/>
          </a:p>
        </p:txBody>
      </p:sp>
      <p:sp>
        <p:nvSpPr>
          <p:cNvPr id="3" name="Прямоугольник 2"/>
          <p:cNvSpPr/>
          <p:nvPr/>
        </p:nvSpPr>
        <p:spPr>
          <a:xfrm>
            <a:off x="6156974" y="3243981"/>
            <a:ext cx="5193330" cy="646331"/>
          </a:xfrm>
          <a:prstGeom prst="rect">
            <a:avLst/>
          </a:prstGeom>
        </p:spPr>
        <p:txBody>
          <a:bodyPr wrap="square">
            <a:spAutoFit/>
          </a:bodyPr>
          <a:lstStyle/>
          <a:p>
            <a:pPr algn="just"/>
            <a:r>
              <a:rPr lang="en-US" dirty="0" smtClean="0">
                <a:latin typeface="YS Text"/>
              </a:rPr>
              <a:t>In </a:t>
            </a:r>
            <a:r>
              <a:rPr lang="en-US" dirty="0">
                <a:latin typeface="YS Text"/>
              </a:rPr>
              <a:t>2013, she became a member of the Union of Artists of Russia.</a:t>
            </a:r>
            <a:endParaRPr lang="ru-RU" dirty="0"/>
          </a:p>
        </p:txBody>
      </p:sp>
    </p:spTree>
    <p:extLst>
      <p:ext uri="{BB962C8B-B14F-4D97-AF65-F5344CB8AC3E}">
        <p14:creationId xmlns:p14="http://schemas.microsoft.com/office/powerpoint/2010/main" val="2785544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560" y="506986"/>
            <a:ext cx="4149830" cy="4232122"/>
          </a:xfrm>
          <a:prstGeom prst="rect">
            <a:avLst/>
          </a:prstGeom>
        </p:spPr>
      </p:pic>
      <p:sp>
        <p:nvSpPr>
          <p:cNvPr id="3" name="TextBox 2"/>
          <p:cNvSpPr txBox="1"/>
          <p:nvPr/>
        </p:nvSpPr>
        <p:spPr>
          <a:xfrm>
            <a:off x="710035" y="5199643"/>
            <a:ext cx="3946631" cy="646331"/>
          </a:xfrm>
          <a:prstGeom prst="rect">
            <a:avLst/>
          </a:prstGeom>
          <a:noFill/>
        </p:spPr>
        <p:txBody>
          <a:bodyPr wrap="square" rtlCol="0">
            <a:spAutoFit/>
          </a:bodyPr>
          <a:lstStyle/>
          <a:p>
            <a:pPr algn="ctr"/>
            <a:r>
              <a:rPr lang="en-US" dirty="0">
                <a:latin typeface="YS Text"/>
              </a:rPr>
              <a:t>Chrysanthemums and apples" cardboard, oil 50X50 2013</a:t>
            </a:r>
            <a:endParaRPr lang="ru-RU"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2123" y="636431"/>
            <a:ext cx="5109445" cy="4031671"/>
          </a:xfrm>
          <a:prstGeom prst="rect">
            <a:avLst/>
          </a:prstGeom>
        </p:spPr>
      </p:pic>
      <p:sp>
        <p:nvSpPr>
          <p:cNvPr id="5" name="Прямоугольник 4"/>
          <p:cNvSpPr/>
          <p:nvPr/>
        </p:nvSpPr>
        <p:spPr>
          <a:xfrm>
            <a:off x="6813313" y="5122611"/>
            <a:ext cx="4558255" cy="646331"/>
          </a:xfrm>
          <a:prstGeom prst="rect">
            <a:avLst/>
          </a:prstGeom>
        </p:spPr>
        <p:txBody>
          <a:bodyPr wrap="square">
            <a:spAutoFit/>
          </a:bodyPr>
          <a:lstStyle/>
          <a:p>
            <a:pPr algn="ctr"/>
            <a:r>
              <a:rPr lang="en-US" dirty="0" smtClean="0"/>
              <a:t>      </a:t>
            </a:r>
            <a:r>
              <a:rPr lang="en-US" dirty="0" smtClean="0">
                <a:latin typeface="YS Text"/>
              </a:rPr>
              <a:t>"</a:t>
            </a:r>
            <a:r>
              <a:rPr lang="en-US" dirty="0">
                <a:latin typeface="YS Text"/>
              </a:rPr>
              <a:t>Near the monastery" canvas, cardboard, oil 40X50 2013</a:t>
            </a:r>
            <a:endParaRPr lang="ru-RU" dirty="0"/>
          </a:p>
        </p:txBody>
      </p:sp>
    </p:spTree>
    <p:extLst>
      <p:ext uri="{BB962C8B-B14F-4D97-AF65-F5344CB8AC3E}">
        <p14:creationId xmlns:p14="http://schemas.microsoft.com/office/powerpoint/2010/main" val="20565179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803" y="156175"/>
            <a:ext cx="5027596" cy="4736938"/>
          </a:xfrm>
          <a:prstGeom prst="rect">
            <a:avLst/>
          </a:prstGeom>
        </p:spPr>
      </p:pic>
      <p:sp>
        <p:nvSpPr>
          <p:cNvPr id="4" name="TextBox 3"/>
          <p:cNvSpPr txBox="1"/>
          <p:nvPr/>
        </p:nvSpPr>
        <p:spPr>
          <a:xfrm>
            <a:off x="900849" y="5127646"/>
            <a:ext cx="3746852" cy="646331"/>
          </a:xfrm>
          <a:prstGeom prst="rect">
            <a:avLst/>
          </a:prstGeom>
          <a:noFill/>
        </p:spPr>
        <p:txBody>
          <a:bodyPr wrap="square" rtlCol="0">
            <a:spAutoFit/>
          </a:bodyPr>
          <a:lstStyle/>
          <a:p>
            <a:pPr algn="ctr"/>
            <a:r>
              <a:rPr lang="en-US" dirty="0">
                <a:latin typeface="YS Text"/>
              </a:rPr>
              <a:t>The first snow in </a:t>
            </a:r>
            <a:r>
              <a:rPr lang="en-US" dirty="0" err="1">
                <a:latin typeface="YS Text"/>
              </a:rPr>
              <a:t>Bogolyubovo</a:t>
            </a:r>
            <a:r>
              <a:rPr lang="en-US" dirty="0">
                <a:latin typeface="YS Text"/>
              </a:rPr>
              <a:t>" cardboard, oil 50x50 2016</a:t>
            </a:r>
            <a:endParaRPr lang="ru-RU"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9293" y="156175"/>
            <a:ext cx="5533157" cy="4664278"/>
          </a:xfrm>
          <a:prstGeom prst="rect">
            <a:avLst/>
          </a:prstGeom>
        </p:spPr>
      </p:pic>
      <p:sp>
        <p:nvSpPr>
          <p:cNvPr id="2" name="Прямоугольник 1"/>
          <p:cNvSpPr/>
          <p:nvPr/>
        </p:nvSpPr>
        <p:spPr>
          <a:xfrm>
            <a:off x="7051491" y="4850646"/>
            <a:ext cx="4072311" cy="923330"/>
          </a:xfrm>
          <a:prstGeom prst="rect">
            <a:avLst/>
          </a:prstGeom>
        </p:spPr>
        <p:txBody>
          <a:bodyPr wrap="square">
            <a:spAutoFit/>
          </a:bodyPr>
          <a:lstStyle/>
          <a:p>
            <a:endParaRPr lang="en-US" dirty="0" smtClean="0"/>
          </a:p>
          <a:p>
            <a:pPr algn="ctr"/>
            <a:r>
              <a:rPr lang="en-US" dirty="0">
                <a:latin typeface="YS Text"/>
              </a:rPr>
              <a:t>"Spring day" canvas, cardboard, oil 50x60 2016</a:t>
            </a:r>
            <a:endParaRPr lang="ru-RU" dirty="0"/>
          </a:p>
        </p:txBody>
      </p:sp>
    </p:spTree>
    <p:extLst>
      <p:ext uri="{BB962C8B-B14F-4D97-AF65-F5344CB8AC3E}">
        <p14:creationId xmlns:p14="http://schemas.microsoft.com/office/powerpoint/2010/main" val="33682800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510" y="301610"/>
            <a:ext cx="4627089" cy="5425903"/>
          </a:xfrm>
          <a:prstGeom prst="rect">
            <a:avLst/>
          </a:prstGeom>
        </p:spPr>
      </p:pic>
      <p:sp>
        <p:nvSpPr>
          <p:cNvPr id="4" name="TextBox 3"/>
          <p:cNvSpPr txBox="1"/>
          <p:nvPr/>
        </p:nvSpPr>
        <p:spPr>
          <a:xfrm>
            <a:off x="581891" y="5854535"/>
            <a:ext cx="4251366" cy="646331"/>
          </a:xfrm>
          <a:prstGeom prst="rect">
            <a:avLst/>
          </a:prstGeom>
          <a:noFill/>
        </p:spPr>
        <p:txBody>
          <a:bodyPr wrap="square" rtlCol="0">
            <a:spAutoFit/>
          </a:bodyPr>
          <a:lstStyle/>
          <a:p>
            <a:pPr algn="ctr"/>
            <a:r>
              <a:rPr lang="en-US" dirty="0">
                <a:latin typeface="YS Text"/>
              </a:rPr>
              <a:t>"Autumn alley" cardboard, oil 43X52 2017</a:t>
            </a:r>
            <a:endParaRPr lang="ru-RU" dirty="0"/>
          </a:p>
        </p:txBody>
      </p:sp>
      <p:sp>
        <p:nvSpPr>
          <p:cNvPr id="6" name="TextBox 5"/>
          <p:cNvSpPr txBox="1"/>
          <p:nvPr/>
        </p:nvSpPr>
        <p:spPr>
          <a:xfrm>
            <a:off x="6104465" y="5727513"/>
            <a:ext cx="5300135" cy="646331"/>
          </a:xfrm>
          <a:prstGeom prst="rect">
            <a:avLst/>
          </a:prstGeom>
          <a:noFill/>
        </p:spPr>
        <p:txBody>
          <a:bodyPr wrap="square" rtlCol="0">
            <a:spAutoFit/>
          </a:bodyPr>
          <a:lstStyle/>
          <a:p>
            <a:pPr algn="ctr"/>
            <a:r>
              <a:rPr lang="en-US" dirty="0">
                <a:latin typeface="YS Text"/>
              </a:rPr>
              <a:t>"It's time for haymaking" cardboard, oil 40X50 2017</a:t>
            </a:r>
            <a:endParaRPr lang="ru-RU" dirty="0"/>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9588" y="301610"/>
            <a:ext cx="6449155" cy="5164363"/>
          </a:xfrm>
          <a:prstGeom prst="rect">
            <a:avLst/>
          </a:prstGeom>
        </p:spPr>
      </p:pic>
    </p:spTree>
    <p:extLst>
      <p:ext uri="{BB962C8B-B14F-4D97-AF65-F5344CB8AC3E}">
        <p14:creationId xmlns:p14="http://schemas.microsoft.com/office/powerpoint/2010/main" val="8724939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518750" y="3091934"/>
            <a:ext cx="5416868" cy="646331"/>
          </a:xfrm>
          <a:prstGeom prst="rect">
            <a:avLst/>
          </a:prstGeom>
        </p:spPr>
        <p:txBody>
          <a:bodyPr wrap="none">
            <a:spAutoFit/>
          </a:bodyPr>
          <a:lstStyle/>
          <a:p>
            <a:pPr algn="ctr"/>
            <a:r>
              <a:rPr lang="en-US" sz="3600" dirty="0">
                <a:latin typeface="YS Text"/>
              </a:rPr>
              <a:t>Thanks for your attention!</a:t>
            </a:r>
            <a:endParaRPr lang="ru-RU" sz="3600" dirty="0"/>
          </a:p>
        </p:txBody>
      </p:sp>
    </p:spTree>
    <p:extLst>
      <p:ext uri="{BB962C8B-B14F-4D97-AF65-F5344CB8AC3E}">
        <p14:creationId xmlns:p14="http://schemas.microsoft.com/office/powerpoint/2010/main" val="18563323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1156</TotalTime>
  <Words>1380</Words>
  <Application>Microsoft Office PowerPoint</Application>
  <PresentationFormat>Широкоэкранный</PresentationFormat>
  <Paragraphs>56</Paragraphs>
  <Slides>26</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26</vt:i4>
      </vt:variant>
    </vt:vector>
  </HeadingPairs>
  <TitlesOfParts>
    <vt:vector size="36" baseType="lpstr">
      <vt:lpstr>Arial</vt:lpstr>
      <vt:lpstr>Calibri</vt:lpstr>
      <vt:lpstr>Century Gothic</vt:lpstr>
      <vt:lpstr>inherit</vt:lpstr>
      <vt:lpstr>Stencil</vt:lpstr>
      <vt:lpstr>Times New Roman</vt:lpstr>
      <vt:lpstr>var(--depot-font-text)</vt:lpstr>
      <vt:lpstr>Wingdings 3</vt:lpstr>
      <vt:lpstr>YS Text</vt:lpstr>
      <vt:lpstr>Ион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Художник Ольга Золотова </dc:title>
  <dc:creator>Пользователь</dc:creator>
  <cp:lastModifiedBy>Пользователь Windows</cp:lastModifiedBy>
  <cp:revision>164</cp:revision>
  <dcterms:created xsi:type="dcterms:W3CDTF">2023-07-26T09:59:51Z</dcterms:created>
  <dcterms:modified xsi:type="dcterms:W3CDTF">2024-09-01T19:16:07Z</dcterms:modified>
</cp:coreProperties>
</file>